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EB Garamond"/>
      <p:regular r:id="rId30"/>
      <p:bold r:id="rId31"/>
      <p:italic r:id="rId32"/>
      <p:boldItalic r:id="rId33"/>
    </p:embeddedFont>
    <p:embeddedFont>
      <p:font typeface="Old Standard TT"/>
      <p:regular r:id="rId34"/>
      <p:bold r:id="rId35"/>
      <p: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bold.fntdata"/><Relationship Id="rId30" Type="http://schemas.openxmlformats.org/officeDocument/2006/relationships/font" Target="fonts/EBGaramond-regular.fntdata"/><Relationship Id="rId11" Type="http://schemas.openxmlformats.org/officeDocument/2006/relationships/slide" Target="slides/slide6.xml"/><Relationship Id="rId33" Type="http://schemas.openxmlformats.org/officeDocument/2006/relationships/font" Target="fonts/EBGaramond-boldItalic.fntdata"/><Relationship Id="rId10" Type="http://schemas.openxmlformats.org/officeDocument/2006/relationships/slide" Target="slides/slide5.xml"/><Relationship Id="rId32" Type="http://schemas.openxmlformats.org/officeDocument/2006/relationships/font" Target="fonts/EBGaramond-italic.fntdata"/><Relationship Id="rId13" Type="http://schemas.openxmlformats.org/officeDocument/2006/relationships/slide" Target="slides/slide8.xml"/><Relationship Id="rId35" Type="http://schemas.openxmlformats.org/officeDocument/2006/relationships/font" Target="fonts/OldStandardTT-bold.fntdata"/><Relationship Id="rId12" Type="http://schemas.openxmlformats.org/officeDocument/2006/relationships/slide" Target="slides/slide7.xml"/><Relationship Id="rId34" Type="http://schemas.openxmlformats.org/officeDocument/2006/relationships/font" Target="fonts/OldStandardTT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ldStandardT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2c0d71e8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2c0d71e8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1650102a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1650102a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2c0d71e8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2c0d71e8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2c0d71e8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2c0d71e8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1650102a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1650102a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1650102a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1650102a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1650102a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1650102a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1650102a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1650102a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1650102a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1650102a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1650102a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1650102a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cccaa66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cccaa66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1650102a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1650102a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1650102a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1650102a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1650102a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1650102a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1650102a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1650102a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2c0d71e8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2c0d71e8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cccaa6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cccaa6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cccaa66a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cccaa66a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cccaa66a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cccaa66a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cccaa66a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cccaa66a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cccaa66a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cccaa66a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Comentar el uso de gnuplot para obtener los datos, y de la varianza que significa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cccaa66a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cccaa66a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Comentar tiempo para 10000000 de vacas y lo que nos puede suponer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1650102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1650102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8A967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8A9677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56825"/>
            <a:ext cx="9144000" cy="97800"/>
          </a:xfrm>
          <a:prstGeom prst="rect">
            <a:avLst/>
          </a:prstGeom>
          <a:solidFill>
            <a:srgbClr val="7890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D9ECBA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A9677"/>
              </a:buClr>
              <a:buSzPts val="5400"/>
              <a:buNone/>
              <a:defRPr sz="5400">
                <a:solidFill>
                  <a:srgbClr val="8A967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8"/>
          <p:cNvCxnSpPr/>
          <p:nvPr/>
        </p:nvCxnSpPr>
        <p:spPr>
          <a:xfrm>
            <a:off x="490259" y="4059850"/>
            <a:ext cx="569400" cy="4800"/>
          </a:xfrm>
          <a:prstGeom prst="straightConnector1">
            <a:avLst/>
          </a:prstGeom>
          <a:noFill/>
          <a:ln cap="flat" cmpd="sng" w="28575">
            <a:solidFill>
              <a:srgbClr val="B6C69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8A9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rgbClr val="B6C69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ld Standard TT"/>
              <a:buNone/>
              <a:defRPr sz="30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ld Standard TT"/>
              <a:buChar char="●"/>
              <a:defRPr sz="180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ld Standard TT"/>
              <a:buChar char="○"/>
              <a:defRPr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ld Standard TT"/>
              <a:buChar char="■"/>
              <a:defRPr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ld Standard TT"/>
              <a:buChar char="●"/>
              <a:defRPr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ld Standard TT"/>
              <a:buChar char="○"/>
              <a:defRPr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ld Standard TT"/>
              <a:buChar char="■"/>
              <a:defRPr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ld Standard TT"/>
              <a:buChar char="●"/>
              <a:defRPr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ld Standard TT"/>
              <a:buChar char="○"/>
              <a:defRPr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ld Standard TT"/>
              <a:buChar char="■"/>
              <a:defRPr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967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Amistad en la granja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12700" y="3669414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David Kessler Martínez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Santiago López Cerro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Antonio Javier Rodríguez Romero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328750" y="447600"/>
            <a:ext cx="47463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if (n2 &gt; 1) {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am2 = vacas_amigas_DyV(vac2,n2);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dist2 = distancia(am2.first,am2.second);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}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else dist2 = MAXFLOAT;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float dist3, dist = (dist1 &lt; dist2) ? dist1 : dist2;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am3=vacas_amigas_frontera(vacas,n,frontera,dist);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if (am3.first.first == -1 &amp;&amp; am3.first.second == -1 &amp;&amp; am3.second.first == -1 &amp;&amp; am3.second.second == -1)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dist3=MAXFLOAT;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else dist3 = distancia(am3.first,am3.second);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delete [] vac1;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delete [] vac2;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if (dist3 &lt;= dist1 &amp;&amp; dist3 &lt;= dist2 )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return am3;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else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return (dist1 &lt; dist2) ? am1 : am2;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}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}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110400" y="383550"/>
            <a:ext cx="9033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pair&lt;int,int&gt; vacas_amigas_lims(const pair&lt;double,double&gt; *vacas, int n) { // O(n²)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	pair&lt;int,int&gt; amigas(0,1);                              	// O(1)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	double dist = distancia(vacas[0],vacas[1]);             	// O(1)        	 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	for (int i = 0; i &lt; n-1; i++) {                         	// O(n²)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    	for (int j = i+1; j &lt; n; j++) {                             	// O(n)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        	if (i!=j) {                                                 	// O(1)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            	if (distancia(vacas[i],vacas[j])&lt;dist) {                    	// O(1)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                		amigas.first=i;                                             	// O(1)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                		amigas.second=j;                                            	// O(1)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                		dist=distancia(vacas[i],vacas[j]);                          	// O(1)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            		}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        		}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    	}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}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	return amigas;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}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/>
        </p:nvSpPr>
        <p:spPr>
          <a:xfrm>
            <a:off x="0" y="0"/>
            <a:ext cx="91158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pair&lt;pair&lt;double,double&gt;,pair&lt;double,double&gt;&gt; vacas_amigas_frontera(const pair&lt;double,double&gt; *vacas, int n, pair&lt;pair&lt;double,double&gt;,pair&lt;double,double&gt;&gt; frontera, double margen) {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	pair&lt;double,double&gt; *vac=new pair&lt;double,double&gt;[n];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	int n1=0;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	if (frontera.first.first == frontera.second.first) {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	// Frontera = línea vertical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	for(int i = 0; i&lt;n; i++) {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	if (abs(vacas[i].first-frontera.first.first)&lt;margen) {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    	vac[n1]=vacas[i];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    	n1++;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	}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	}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	}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	else {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	// Frontera = línea horizontal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	for(int i = 0; i&lt;n; i++) {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	if (abs(vacas[i].second-frontera.first.second)&lt;margen) {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    	vac[n1]=vacas[i];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    	n1++;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	}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	}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	}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321900" y="410925"/>
            <a:ext cx="6465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if (n1&gt;1) {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	pair&lt;int,int&gt;am=vacas_amigas_lims(vac,n1);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	delete [] vac;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	return pair&lt;pair&lt;double,double&gt;,pair&lt;double,double&gt;&gt;(vacas[am.first],vacas[am.second]);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}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else return pair&lt;pair&lt;double,double&gt;,pair&lt;double,double&gt;&gt;(pair&lt;double,double&gt;(-1,-1),pair&lt;double,double&gt;(-1,-1));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}</a:t>
            </a:r>
            <a:endParaRPr b="1" i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2.1 Estudio teórico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Nuestro </a:t>
            </a:r>
            <a:r>
              <a:rPr lang="es">
                <a:solidFill>
                  <a:srgbClr val="134F5C"/>
                </a:solidFill>
              </a:rPr>
              <a:t>algoritmo</a:t>
            </a:r>
            <a:r>
              <a:rPr lang="es">
                <a:solidFill>
                  <a:srgbClr val="134F5C"/>
                </a:solidFill>
              </a:rPr>
              <a:t> presenta un parecido similar al </a:t>
            </a:r>
            <a:r>
              <a:rPr lang="es">
                <a:solidFill>
                  <a:srgbClr val="134F5C"/>
                </a:solidFill>
              </a:rPr>
              <a:t>algoritmo</a:t>
            </a:r>
            <a:r>
              <a:rPr lang="es">
                <a:solidFill>
                  <a:srgbClr val="134F5C"/>
                </a:solidFill>
              </a:rPr>
              <a:t> </a:t>
            </a:r>
            <a:r>
              <a:rPr lang="es">
                <a:solidFill>
                  <a:srgbClr val="134F5C"/>
                </a:solidFill>
              </a:rPr>
              <a:t>Mergesort</a:t>
            </a:r>
            <a:r>
              <a:rPr lang="es">
                <a:solidFill>
                  <a:srgbClr val="134F5C"/>
                </a:solidFill>
              </a:rPr>
              <a:t>. De esta forma </a:t>
            </a:r>
            <a:r>
              <a:rPr lang="es">
                <a:solidFill>
                  <a:srgbClr val="134F5C"/>
                </a:solidFill>
              </a:rPr>
              <a:t>consideraremos</a:t>
            </a:r>
            <a:r>
              <a:rPr lang="es">
                <a:solidFill>
                  <a:srgbClr val="134F5C"/>
                </a:solidFill>
              </a:rPr>
              <a:t> UMBRAL, c</a:t>
            </a:r>
            <a:r>
              <a:rPr lang="es">
                <a:solidFill>
                  <a:srgbClr val="134F5C"/>
                </a:solidFill>
              </a:rPr>
              <a:t>omo el valor mínimo previo a calcular la pareja con mayor afinidad del vector original. Desarrollando nos quedaría:</a:t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58666" l="56161" r="8632" t="35686"/>
          <a:stretch/>
        </p:blipFill>
        <p:spPr>
          <a:xfrm>
            <a:off x="2962387" y="2281300"/>
            <a:ext cx="3219226" cy="2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42178" l="57144" r="6854" t="45899"/>
          <a:stretch/>
        </p:blipFill>
        <p:spPr>
          <a:xfrm>
            <a:off x="2926075" y="2718975"/>
            <a:ext cx="3291850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b="45142" l="70564" r="18053" t="49209"/>
          <a:stretch/>
        </p:blipFill>
        <p:spPr>
          <a:xfrm>
            <a:off x="3939525" y="3479400"/>
            <a:ext cx="1264949" cy="35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4">
            <a:alphaModFix/>
          </a:blip>
          <a:srcRect b="38850" l="72338" r="18926" t="57149"/>
          <a:stretch/>
        </p:blipFill>
        <p:spPr>
          <a:xfrm>
            <a:off x="4111964" y="3979625"/>
            <a:ext cx="920102" cy="2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4">
            <a:alphaModFix/>
          </a:blip>
          <a:srcRect b="31696" l="70407" r="17813" t="63695"/>
          <a:stretch/>
        </p:blipFill>
        <p:spPr>
          <a:xfrm>
            <a:off x="4033475" y="4345725"/>
            <a:ext cx="1077101" cy="2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4">
            <a:alphaModFix/>
          </a:blip>
          <a:srcRect b="22167" l="69322" r="15986" t="74381"/>
          <a:stretch/>
        </p:blipFill>
        <p:spPr>
          <a:xfrm>
            <a:off x="3900324" y="4711826"/>
            <a:ext cx="1343352" cy="17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2787575" y="3082075"/>
            <a:ext cx="63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6381975" y="2525350"/>
            <a:ext cx="14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ld Standard TT"/>
                <a:ea typeface="Old Standard TT"/>
                <a:cs typeface="Old Standard TT"/>
                <a:sym typeface="Old Standard TT"/>
              </a:rPr>
              <a:t>n=2^m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66" name="Google Shape;166;p26"/>
          <p:cNvCxnSpPr/>
          <p:nvPr/>
        </p:nvCxnSpPr>
        <p:spPr>
          <a:xfrm flipH="1">
            <a:off x="6309450" y="2816650"/>
            <a:ext cx="435600" cy="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6"/>
          <p:cNvSpPr txBox="1"/>
          <p:nvPr/>
        </p:nvSpPr>
        <p:spPr>
          <a:xfrm>
            <a:off x="6381975" y="3208100"/>
            <a:ext cx="107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T(2^m)=t</a:t>
            </a:r>
            <a:r>
              <a:rPr lang="e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68" name="Google Shape;168;p26"/>
          <p:cNvCxnSpPr>
            <a:stCxn id="167" idx="1"/>
          </p:cNvCxnSpPr>
          <p:nvPr/>
        </p:nvCxnSpPr>
        <p:spPr>
          <a:xfrm flipH="1">
            <a:off x="5280675" y="3392750"/>
            <a:ext cx="1101300" cy="2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26"/>
          <p:cNvPicPr preferRelativeResize="0"/>
          <p:nvPr/>
        </p:nvPicPr>
        <p:blipFill rotWithShape="1">
          <a:blip r:embed="rId5">
            <a:alphaModFix/>
          </a:blip>
          <a:srcRect b="35470" l="51201" r="31999" t="59921"/>
          <a:stretch/>
        </p:blipFill>
        <p:spPr>
          <a:xfrm>
            <a:off x="5922863" y="4682175"/>
            <a:ext cx="1536125" cy="2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2.2 Estudio empírico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rgbClr val="134F5C"/>
                </a:solidFill>
              </a:rPr>
              <a:t>Para una buena comparativa entre ambos algoritmos tomaremos los mismos números de vacas que en el análisis del específico	</a:t>
            </a:r>
            <a:endParaRPr sz="1700">
              <a:solidFill>
                <a:srgbClr val="134F5C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063" y="1943550"/>
            <a:ext cx="3879875" cy="29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2.3 Estudio híbrido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134F5C"/>
                </a:solidFill>
              </a:rPr>
              <a:t>Función de ajuste:</a:t>
            </a:r>
            <a:endParaRPr sz="16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134F5C"/>
                </a:solidFill>
              </a:rPr>
              <a:t>Constante ocultas:</a:t>
            </a:r>
            <a:endParaRPr sz="16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134F5C"/>
                </a:solidFill>
              </a:rPr>
              <a:t>Por tanto </a:t>
            </a:r>
            <a:r>
              <a:rPr lang="es" sz="1600">
                <a:solidFill>
                  <a:srgbClr val="134F5C"/>
                </a:solidFill>
              </a:rPr>
              <a:t>obtendremos</a:t>
            </a:r>
            <a:r>
              <a:rPr lang="es" sz="1600">
                <a:solidFill>
                  <a:srgbClr val="134F5C"/>
                </a:solidFill>
              </a:rPr>
              <a:t> que la </a:t>
            </a:r>
            <a:r>
              <a:rPr lang="es" sz="1600">
                <a:solidFill>
                  <a:srgbClr val="134F5C"/>
                </a:solidFill>
              </a:rPr>
              <a:t>ecuación</a:t>
            </a:r>
            <a:r>
              <a:rPr lang="es" sz="1600">
                <a:solidFill>
                  <a:srgbClr val="134F5C"/>
                </a:solidFill>
              </a:rPr>
              <a:t> de ajuste es:  </a:t>
            </a:r>
            <a:endParaRPr sz="16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134F5C"/>
                </a:solidFill>
              </a:rPr>
              <a:t>			f(x) = 7.31944e(-06)*x*log(x) - 5.94816e(-05)*x</a:t>
            </a:r>
            <a:endParaRPr sz="16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rgbClr val="134F5C"/>
                </a:solidFill>
              </a:rPr>
              <a:t>Habiendo obtenido una varianza de </a:t>
            </a:r>
            <a:r>
              <a:rPr lang="es" sz="1600">
                <a:solidFill>
                  <a:srgbClr val="134F5C"/>
                </a:solidFill>
              </a:rPr>
              <a:t>6.82113e-08</a:t>
            </a:r>
            <a:endParaRPr sz="1500">
              <a:solidFill>
                <a:srgbClr val="134F5C"/>
              </a:solidFill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3">
            <a:alphaModFix/>
          </a:blip>
          <a:srcRect b="59138" l="56691" r="22793" t="37568"/>
          <a:stretch/>
        </p:blipFill>
        <p:spPr>
          <a:xfrm>
            <a:off x="2104550" y="1312922"/>
            <a:ext cx="2244326" cy="2027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1972800" y="2048400"/>
            <a:ext cx="519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Final set of parameters        	Asymptotic Standard Error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===========                </a:t>
            </a: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=====</a:t>
            </a: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======== 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a1          	= 7.31944e-06  	+/- 4.265e-07	(5.826%)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Old Standard TT"/>
                <a:ea typeface="Old Standard TT"/>
                <a:cs typeface="Old Standard TT"/>
                <a:sym typeface="Old Standard TT"/>
              </a:rPr>
              <a:t>a0          	= -5.94816e-05 	+/- 4.094e-06	(6.883%)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375" y="460425"/>
            <a:ext cx="5648650" cy="42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1924950" y="2080225"/>
            <a:ext cx="5294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rgbClr val="134F5C"/>
                </a:solidFill>
              </a:rPr>
              <a:t>2.4 </a:t>
            </a:r>
            <a:r>
              <a:rPr lang="es" sz="3800">
                <a:solidFill>
                  <a:srgbClr val="134F5C"/>
                </a:solidFill>
              </a:rPr>
              <a:t>Cálculo</a:t>
            </a:r>
            <a:r>
              <a:rPr lang="es" sz="3800">
                <a:solidFill>
                  <a:srgbClr val="134F5C"/>
                </a:solidFill>
              </a:rPr>
              <a:t> de umbrales</a:t>
            </a:r>
            <a:endParaRPr sz="3800"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2.4.1 Umbral óptimo teórico 	 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58625" y="2111500"/>
            <a:ext cx="89475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2.46876*(10^-8)*x²  - 2.0705*(10^-5)*x - 0.0603817 &lt;= </a:t>
            </a:r>
            <a:endParaRPr b="1" i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457200" lvl="0" marL="3657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7.31944*(10^-6)*x*log(x) - </a:t>
            </a:r>
            <a:r>
              <a:rPr b="1" i="1" lang="es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5.94816</a:t>
            </a:r>
            <a:r>
              <a:rPr b="1" i="1" lang="es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*(10^-5)*x</a:t>
            </a:r>
            <a:endParaRPr b="1" i="1" sz="17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3100050" y="3254925"/>
            <a:ext cx="294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134F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(UMBRAL &gt;= 2) (mín)</a:t>
            </a:r>
            <a:endParaRPr sz="2400"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Índice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277450" y="1020925"/>
            <a:ext cx="8520600" cy="38571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dk2"/>
                </a:solidFill>
              </a:rPr>
              <a:t>0.Definición del problema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dk2"/>
                </a:solidFill>
              </a:rPr>
              <a:t>1.Algoritmo específico</a:t>
            </a:r>
            <a:endParaRPr sz="1600">
              <a:solidFill>
                <a:schemeClr val="dk2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2"/>
                </a:solidFill>
              </a:rPr>
              <a:t>1.1 Estudio teórico</a:t>
            </a:r>
            <a:endParaRPr sz="1400">
              <a:solidFill>
                <a:schemeClr val="dk2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2"/>
                </a:solidFill>
              </a:rPr>
              <a:t>1.2 Estudio empírico</a:t>
            </a:r>
            <a:endParaRPr sz="1400">
              <a:solidFill>
                <a:schemeClr val="dk2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2"/>
                </a:solidFill>
              </a:rPr>
              <a:t>1.3 Estudio híbrido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134F5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240450" y="1333925"/>
            <a:ext cx="3961800" cy="3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134F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2.Algoritmo DyV</a:t>
            </a:r>
            <a:endParaRPr sz="1600">
              <a:solidFill>
                <a:srgbClr val="134F5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2.1 Estudio teórico</a:t>
            </a:r>
            <a:endParaRPr>
              <a:solidFill>
                <a:srgbClr val="134F5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2.2 Estudio empírico</a:t>
            </a:r>
            <a:endParaRPr>
              <a:solidFill>
                <a:srgbClr val="134F5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2.3 Estudio híbrido</a:t>
            </a:r>
            <a:endParaRPr>
              <a:solidFill>
                <a:srgbClr val="134F5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2.4 Cálculo de umbrales</a:t>
            </a:r>
            <a:endParaRPr>
              <a:solidFill>
                <a:srgbClr val="134F5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	</a:t>
            </a:r>
            <a:r>
              <a:rPr lang="es" sz="1200">
                <a:solidFill>
                  <a:srgbClr val="134F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2.4.1 Umbral óptimo</a:t>
            </a:r>
            <a:endParaRPr sz="1200">
              <a:solidFill>
                <a:srgbClr val="134F5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134F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	2.4.2 Umbral de tanteo</a:t>
            </a:r>
            <a:endParaRPr sz="1200">
              <a:solidFill>
                <a:srgbClr val="134F5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134F5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396825" y="13339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>
                <a:solidFill>
                  <a:srgbClr val="134F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3.Conclusión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2.4.2 Umbrales de tanteo</a:t>
            </a:r>
            <a:endParaRPr>
              <a:solidFill>
                <a:srgbClr val="134F5C"/>
              </a:solidFill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8550" l="62779" r="11279" t="28627"/>
          <a:stretch/>
        </p:blipFill>
        <p:spPr>
          <a:xfrm>
            <a:off x="3182775" y="1171600"/>
            <a:ext cx="2708376" cy="368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Representación gráfica	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01" y="1209526"/>
            <a:ext cx="4634000" cy="34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3.Conclusiones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Char char="●"/>
            </a:pPr>
            <a:r>
              <a:rPr lang="es">
                <a:solidFill>
                  <a:srgbClr val="134F5C"/>
                </a:solidFill>
              </a:rPr>
              <a:t>Importancia algoritmo específico </a:t>
            </a:r>
            <a:r>
              <a:rPr lang="es">
                <a:solidFill>
                  <a:srgbClr val="134F5C"/>
                </a:solidFill>
              </a:rPr>
              <a:t>detrás</a:t>
            </a:r>
            <a:r>
              <a:rPr lang="es">
                <a:solidFill>
                  <a:srgbClr val="134F5C"/>
                </a:solidFill>
              </a:rPr>
              <a:t> del DyV</a:t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134F5C"/>
              </a:buClr>
              <a:buSzPts val="1800"/>
              <a:buChar char="●"/>
            </a:pPr>
            <a:r>
              <a:rPr lang="es">
                <a:solidFill>
                  <a:srgbClr val="134F5C"/>
                </a:solidFill>
              </a:rPr>
              <a:t>Consideración en la toma del valor UMBRAL</a:t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134F5C"/>
              </a:buClr>
              <a:buSzPts val="1800"/>
              <a:buChar char="●"/>
            </a:pPr>
            <a:r>
              <a:rPr lang="es">
                <a:solidFill>
                  <a:srgbClr val="134F5C"/>
                </a:solidFill>
              </a:rPr>
              <a:t>Escalabilidad del problema</a:t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134F5C"/>
              </a:buClr>
              <a:buSzPts val="1800"/>
              <a:buChar char="●"/>
            </a:pPr>
            <a:r>
              <a:rPr i="1" lang="es">
                <a:solidFill>
                  <a:srgbClr val="134F5C"/>
                </a:solidFill>
              </a:rPr>
              <a:t>Heap </a:t>
            </a:r>
            <a:r>
              <a:rPr lang="es">
                <a:solidFill>
                  <a:srgbClr val="134F5C"/>
                </a:solidFill>
              </a:rPr>
              <a:t>y problemas de memoria</a:t>
            </a:r>
            <a:endParaRPr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150" y="576163"/>
            <a:ext cx="5297700" cy="39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575" y="1119575"/>
            <a:ext cx="3160950" cy="31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0. Definición del problema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200" y="1059250"/>
            <a:ext cx="4829198" cy="362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2356025" y="1239725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3426175" y="1171600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2941650" y="2106125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4251500" y="2135250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5191500" y="1356200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26695" l="34713" r="0" t="23535"/>
          <a:stretch/>
        </p:blipFill>
        <p:spPr>
          <a:xfrm>
            <a:off x="5152125" y="2220900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5712000" y="3530725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4772000" y="4059850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5">
            <a:alphaModFix/>
          </a:blip>
          <a:srcRect b="26695" l="34713" r="0" t="23535"/>
          <a:stretch/>
        </p:blipFill>
        <p:spPr>
          <a:xfrm>
            <a:off x="4832250" y="2708025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4251500" y="3330450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2558200" y="3330450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3426175" y="4005100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3390350" y="2808275"/>
            <a:ext cx="520501" cy="3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b="26695" l="34713" r="0" t="23535"/>
          <a:stretch/>
        </p:blipFill>
        <p:spPr>
          <a:xfrm>
            <a:off x="6159025" y="1899100"/>
            <a:ext cx="520501" cy="3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s"/>
              <a:t>Algoritmo específico</a:t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410950" y="1027325"/>
            <a:ext cx="88761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pair&lt;int,int&gt; vacas_amigas(pair&lt;double,double&gt; *vacas, int n) { // O(n²)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if (n &gt; 1) {                                                    // O(n²)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pair&lt;int,int&gt; amigas(0,1);                                      // O(1)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double dist = distancia(vacas[0],vacas[1]);                     // O(1)             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for (int i = 0; i &lt; n; i++) {                                   // O(n²)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    for (int j = i+1; j &lt; n; j++) {                                 // O(n)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        if (i!=j) {                                                     // O(1)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            if (distancia(vacas[i],vacas[j])&lt;dist) {                        // O(1)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                amigas.first=i;                                                 // O(1)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                amigas.second=j;                                                // O(1)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                dist=distancia(vacas[i],vacas[j]);                              // O(1)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            }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        }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    }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}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    return amigas;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}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    else return pair&lt;int,int&gt;(-1,-1);                               // O(1)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100">
                <a:latin typeface="EB Garamond"/>
                <a:ea typeface="EB Garamond"/>
                <a:cs typeface="EB Garamond"/>
                <a:sym typeface="EB Garamond"/>
              </a:rPr>
              <a:t>}</a:t>
            </a:r>
            <a:endParaRPr b="1" i="1" sz="11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1.1 Estudio teórico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Como observamos nuestro algoritmo se encuentra la mayor parte del tiempo dentro del bucle interno, bien , pues llamaremos a dicho tiempo “t” y considerando con n elementos en el array de vacas, obtenemos una ecuación de la siguiente manera:</a:t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134F5C"/>
                </a:solidFill>
              </a:rPr>
              <a:t>Por tanto es evidente lo siguiente: </a:t>
            </a:r>
            <a:endParaRPr>
              <a:solidFill>
                <a:srgbClr val="134F5C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55018" l="23584" r="26711" t="38134"/>
          <a:stretch/>
        </p:blipFill>
        <p:spPr>
          <a:xfrm>
            <a:off x="1199275" y="2480626"/>
            <a:ext cx="6745450" cy="52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50976" l="38740" r="46923" t="44037"/>
          <a:stretch/>
        </p:blipFill>
        <p:spPr>
          <a:xfrm>
            <a:off x="3443200" y="3994775"/>
            <a:ext cx="2257598" cy="44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1.2 Estudio empírico</a:t>
            </a:r>
            <a:endParaRPr>
              <a:solidFill>
                <a:srgbClr val="134F5C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171675"/>
            <a:ext cx="40957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idx="2" type="body"/>
          </p:nvPr>
        </p:nvSpPr>
        <p:spPr>
          <a:xfrm>
            <a:off x="4832400" y="1708900"/>
            <a:ext cx="39999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u="sng">
                <a:solidFill>
                  <a:srgbClr val="134F5C"/>
                </a:solidFill>
              </a:rPr>
              <a:t>Datos tomados:</a:t>
            </a:r>
            <a:endParaRPr sz="1700" u="sng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134F5C"/>
                </a:solidFill>
              </a:rPr>
              <a:t>Valor inicial: 1000 vacas</a:t>
            </a:r>
            <a:endParaRPr sz="17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134F5C"/>
                </a:solidFill>
              </a:rPr>
              <a:t>Valor final: 20000</a:t>
            </a:r>
            <a:endParaRPr sz="1700"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rgbClr val="134F5C"/>
                </a:solidFill>
              </a:rPr>
              <a:t>Considerando saltos de 1000</a:t>
            </a:r>
            <a:endParaRPr sz="1700">
              <a:solidFill>
                <a:srgbClr val="134F5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1.3 Estudio </a:t>
            </a:r>
            <a:r>
              <a:rPr lang="es">
                <a:solidFill>
                  <a:srgbClr val="134F5C"/>
                </a:solidFill>
              </a:rPr>
              <a:t>híbrido</a:t>
            </a:r>
            <a:endParaRPr>
              <a:solidFill>
                <a:srgbClr val="134F5C"/>
              </a:solidFill>
            </a:endParaRPr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Por el </a:t>
            </a:r>
            <a:r>
              <a:rPr lang="es">
                <a:solidFill>
                  <a:srgbClr val="134F5C"/>
                </a:solidFill>
              </a:rPr>
              <a:t>análisis</a:t>
            </a:r>
            <a:r>
              <a:rPr lang="es">
                <a:solidFill>
                  <a:srgbClr val="134F5C"/>
                </a:solidFill>
              </a:rPr>
              <a:t> teórico sabemos que se trata de un algoritmo de orden cuadrática, tomando por tanto para el ajuste una ecuación del tipo: f(x) = a2*x^2+a1*x+a0.</a:t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Obtenemos que las constantes ocultas son: </a:t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134F5C"/>
                </a:solidFill>
              </a:rPr>
              <a:t>Siendo la ecuación resultante: 							    presentado un valor la varianza del ajuste de </a:t>
            </a:r>
            <a:r>
              <a:rPr lang="es">
                <a:solidFill>
                  <a:srgbClr val="134F5C"/>
                </a:solidFill>
              </a:rPr>
              <a:t>0.0739729</a:t>
            </a:r>
            <a:endParaRPr>
              <a:solidFill>
                <a:srgbClr val="134F5C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46100" l="67674" r="6460" t="50605"/>
          <a:stretch/>
        </p:blipFill>
        <p:spPr>
          <a:xfrm>
            <a:off x="3427425" y="4185450"/>
            <a:ext cx="3040949" cy="2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1476300" y="2403625"/>
            <a:ext cx="673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EB Garamond"/>
                <a:ea typeface="EB Garamond"/>
                <a:cs typeface="EB Garamond"/>
                <a:sym typeface="EB Garamond"/>
              </a:rPr>
              <a:t>Final set of parameters        			Asymptotic Standard Error</a:t>
            </a:r>
            <a:endParaRPr b="1" i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EB Garamond"/>
                <a:ea typeface="EB Garamond"/>
                <a:cs typeface="EB Garamond"/>
                <a:sym typeface="EB Garamond"/>
              </a:rPr>
              <a:t>=======================        	==========================</a:t>
            </a:r>
            <a:endParaRPr b="1" i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EB Garamond"/>
                <a:ea typeface="EB Garamond"/>
                <a:cs typeface="EB Garamond"/>
                <a:sym typeface="EB Garamond"/>
              </a:rPr>
              <a:t>a2          	= 2.46876e-08  			+/- 2.053e-09	(8.315%)</a:t>
            </a:r>
            <a:endParaRPr b="1" i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EB Garamond"/>
                <a:ea typeface="EB Garamond"/>
                <a:cs typeface="EB Garamond"/>
                <a:sym typeface="EB Garamond"/>
              </a:rPr>
              <a:t>a1          	= -2.0705e-05  			+/- 4.438e-05	(214.3%)</a:t>
            </a:r>
            <a:endParaRPr b="1" i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latin typeface="EB Garamond"/>
                <a:ea typeface="EB Garamond"/>
                <a:cs typeface="EB Garamond"/>
                <a:sym typeface="EB Garamond"/>
              </a:rPr>
              <a:t>a0          	= -0.0603817   			+/- 0.2023   	(335.1%)</a:t>
            </a:r>
            <a:endParaRPr b="1" i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502525"/>
            <a:ext cx="8520600" cy="43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34F5C"/>
                </a:solidFill>
              </a:rPr>
              <a:t>Con los datos obtenidos realizamos un ajuste por regresión mediante mínimos cuadrados: </a:t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134F5C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577" y="1390675"/>
            <a:ext cx="4596850" cy="34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181575" y="888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2.Algoritmo DyV</a:t>
            </a:r>
            <a:endParaRPr sz="2700"/>
          </a:p>
        </p:txBody>
      </p:sp>
      <p:sp>
        <p:nvSpPr>
          <p:cNvPr id="131" name="Google Shape;131;p21"/>
          <p:cNvSpPr txBox="1"/>
          <p:nvPr/>
        </p:nvSpPr>
        <p:spPr>
          <a:xfrm>
            <a:off x="181575" y="565075"/>
            <a:ext cx="95061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pair&lt;pair&lt;double,double&gt;,pair&lt;double,double&gt;&gt; vacas_amigas_DyV(const pair&lt;double,double&gt; *vacas, int n) {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if ( n &lt; UMBRAL ) {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pair &lt;int,int&gt; am=vacas_amigas_lims(vacas,n);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return pair&lt;pair&lt;double,double&gt;,pair&lt;double,double&gt;&gt;(vacas[am.first],vacas[am.second]);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}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else {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pair&lt;pair&lt;double,double&gt;,pair&lt;double,double&gt;&gt; extrem=extremos(vacas,n);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pair&lt;double,double&gt; *vac1, *vac2;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vac1 = new pair&lt;double,double&gt;[n];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vac2 = new pair&lt;double,double&gt;[n];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int n1,n2;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pair&lt;pair&lt;double,double&gt;,pair&lt;double,double&gt;&gt; frontera = separar(vacas,n,vac1,n1,vac2,n2);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pair&lt;pair&lt;double,double&gt;,pair&lt;double,double&gt;&gt; am1,am2,am3;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float dist1,dist2;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if (n1 &gt; 1) {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    am1 = vacas_amigas_DyV(vac1,n1);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    dist1 = distancia(am1.first,am1.second);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}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else dist1 = MAXFLOAT;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latin typeface="Old Standard TT"/>
                <a:ea typeface="Old Standard TT"/>
                <a:cs typeface="Old Standard TT"/>
                <a:sym typeface="Old Standard TT"/>
              </a:rPr>
              <a:t>        </a:t>
            </a:r>
            <a:endParaRPr b="1" i="1"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